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513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8912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788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217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537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868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41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4477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034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809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6536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E3E93-F58B-451B-91BB-24566EC54928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84E37-BED1-4BEC-8963-155ECEEEBD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605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35052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3 </a:t>
            </a:r>
            <a:br>
              <a:rPr lang="en-US" sz="5400" b="1" dirty="0" smtClean="0"/>
            </a:br>
            <a:r>
              <a:rPr lang="en-US" sz="5400" b="1" dirty="0" smtClean="0"/>
              <a:t>STAGES </a:t>
            </a:r>
            <a:br>
              <a:rPr lang="en-US" sz="5400" b="1" dirty="0" smtClean="0"/>
            </a:br>
            <a:r>
              <a:rPr lang="en-US" sz="5400" b="1" dirty="0" smtClean="0"/>
              <a:t>of </a:t>
            </a:r>
            <a:br>
              <a:rPr lang="en-US" sz="5400" b="1" dirty="0" smtClean="0"/>
            </a:br>
            <a:r>
              <a:rPr lang="en-US" sz="5400" b="1" dirty="0" smtClean="0"/>
              <a:t>MEMORY</a:t>
            </a:r>
            <a:endParaRPr lang="en-US" sz="5400" b="1" dirty="0"/>
          </a:p>
        </p:txBody>
      </p:sp>
      <p:pic>
        <p:nvPicPr>
          <p:cNvPr id="1029" name="Picture 5" descr="C:\Users\Curt\AppData\Local\Microsoft\Windows\Temporary Internet Files\Content.IE5\7EY4RJBK\MC90023819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277" y="3489957"/>
            <a:ext cx="1597759" cy="72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urt\AppData\Local\Microsoft\Windows\Temporary Internet Files\Content.IE5\7EY4RJBK\MC9002381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758" y="2537621"/>
            <a:ext cx="1476644" cy="93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Curt\AppData\Local\Microsoft\Windows\Temporary Internet Files\Content.IE5\8STIOBQ7\MC9002381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027" y="3318863"/>
            <a:ext cx="920750" cy="141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Curt\AppData\Local\Microsoft\Windows\Temporary Internet Files\Content.IE5\O86SBQZ9\MC90021148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422" y="4208462"/>
            <a:ext cx="1288614" cy="22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Curt\AppData\Local\Microsoft\Windows\Temporary Internet Files\Content.IE5\8STIOBQ7\MC90034783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3535" y="4729331"/>
            <a:ext cx="1298539" cy="118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Curt\AppData\Local\Microsoft\Windows\Temporary Internet Files\Content.IE5\8STIOBQ7\MC90005891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6679" y="4582919"/>
            <a:ext cx="1224093" cy="114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Curt\AppData\Local\Microsoft\Windows\Temporary Internet Files\Content.IE5\7EY4RJBK\MP900385315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2075" y="4490856"/>
            <a:ext cx="1155675" cy="161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Curt\AppData\Local\Microsoft\Windows\Temporary Internet Files\Content.IE5\O86SBQZ9\MC900242081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7838" y="3416808"/>
            <a:ext cx="1443830" cy="112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355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334000" cy="1189038"/>
          </a:xfrm>
        </p:spPr>
        <p:txBody>
          <a:bodyPr/>
          <a:lstStyle/>
          <a:p>
            <a:r>
              <a:rPr lang="en-US" dirty="0" smtClean="0"/>
              <a:t>Sensory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47800"/>
            <a:ext cx="5791200" cy="48006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stage of memory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-immediate, initial recordings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-very brief…memory traces last for a fraction of a second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(3 kinds of sensory)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505075" cy="394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077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Sensory Memory continued…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19201"/>
            <a:ext cx="7772400" cy="5638799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Iconic memory</a:t>
            </a:r>
            <a:r>
              <a:rPr lang="en-US" dirty="0" smtClean="0"/>
              <a:t>-mental pictures we form that are like snapshots.</a:t>
            </a:r>
          </a:p>
          <a:p>
            <a:pPr marL="0" indent="0">
              <a:buNone/>
            </a:pPr>
            <a:r>
              <a:rPr lang="en-US" dirty="0" smtClean="0"/>
              <a:t>(accurate / extremely brief / fraction of a second)</a:t>
            </a:r>
          </a:p>
          <a:p>
            <a:r>
              <a:rPr lang="en-US" u="sng" dirty="0" smtClean="0"/>
              <a:t>Eidetic memory</a:t>
            </a:r>
            <a:r>
              <a:rPr lang="en-US" dirty="0" smtClean="0"/>
              <a:t>-ability to remember visual stimuli over long periods of time.</a:t>
            </a:r>
          </a:p>
          <a:p>
            <a:pPr marL="0" indent="0">
              <a:buNone/>
            </a:pPr>
            <a:r>
              <a:rPr lang="en-US" dirty="0" smtClean="0"/>
              <a:t>(photographic memory)</a:t>
            </a:r>
          </a:p>
          <a:p>
            <a:r>
              <a:rPr lang="en-US" u="sng" dirty="0" smtClean="0"/>
              <a:t>Echoic memory</a:t>
            </a:r>
            <a:r>
              <a:rPr lang="en-US" dirty="0" smtClean="0"/>
              <a:t>-mental traces of sounds (echoes-held for fraction of second, but can last for several seconds) </a:t>
            </a:r>
          </a:p>
          <a:p>
            <a:pPr marL="0" indent="0">
              <a:buNone/>
            </a:pPr>
            <a:r>
              <a:rPr lang="en-US" i="1" dirty="0" smtClean="0"/>
              <a:t>**hearing versus seeing to remember  p.161**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35485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7426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834986"/>
            <a:ext cx="5181600" cy="1143000"/>
          </a:xfrm>
        </p:spPr>
        <p:txBody>
          <a:bodyPr/>
          <a:lstStyle/>
          <a:p>
            <a:r>
              <a:rPr lang="en-US" dirty="0" smtClean="0"/>
              <a:t>Short-Term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0"/>
            <a:ext cx="8534400" cy="43434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stage, also called “working memory”</a:t>
            </a:r>
          </a:p>
          <a:p>
            <a:r>
              <a:rPr lang="en-US" dirty="0"/>
              <a:t>P</a:t>
            </a:r>
            <a:r>
              <a:rPr lang="en-US" dirty="0" smtClean="0"/>
              <a:t>aying attention to iconic and echoic memories held ever so briefly in a sensory register…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it will remain there after the memory trace 	has faded.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**examples p.161**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2286000" cy="150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481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Short – Term Memory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Primacy and </a:t>
            </a:r>
            <a:r>
              <a:rPr lang="en-US" u="sng" dirty="0" err="1" smtClean="0"/>
              <a:t>Recency</a:t>
            </a:r>
            <a:r>
              <a:rPr lang="en-US" u="sng" dirty="0" smtClean="0"/>
              <a:t> Effects</a:t>
            </a: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sz="2800" dirty="0" smtClean="0"/>
              <a:t>Tendency to recall the initial items in a series of items &amp; </a:t>
            </a:r>
          </a:p>
          <a:p>
            <a:pPr marL="0" indent="0">
              <a:buNone/>
            </a:pPr>
            <a:r>
              <a:rPr lang="en-US" sz="2800" dirty="0" smtClean="0"/>
              <a:t>the tendency to recall the last items in series</a:t>
            </a:r>
          </a:p>
          <a:p>
            <a:r>
              <a:rPr lang="en-US" u="sng" dirty="0" smtClean="0"/>
              <a:t>Chunking</a:t>
            </a:r>
            <a:r>
              <a:rPr lang="en-US" dirty="0" smtClean="0"/>
              <a:t>-The organization of items into familiar or manageable units.</a:t>
            </a:r>
          </a:p>
          <a:p>
            <a:pPr marL="0" indent="0">
              <a:buNone/>
            </a:pPr>
            <a:r>
              <a:rPr lang="en-US" dirty="0" smtClean="0"/>
              <a:t>(OTTFFSSENT)</a:t>
            </a:r>
          </a:p>
          <a:p>
            <a:r>
              <a:rPr lang="en-US" u="sng" dirty="0" smtClean="0"/>
              <a:t>Interference</a:t>
            </a:r>
            <a:r>
              <a:rPr lang="en-US" dirty="0" smtClean="0"/>
              <a:t>-When new information appears in short-term memory and take the place of what is already there.</a:t>
            </a:r>
          </a:p>
          <a:p>
            <a:pPr marL="0" indent="0">
              <a:buNone/>
            </a:pPr>
            <a:r>
              <a:rPr lang="en-US" dirty="0" smtClean="0"/>
              <a:t>(limited shelf space)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**experiment p.163**</a:t>
            </a:r>
          </a:p>
          <a:p>
            <a:pPr marL="0" indent="0">
              <a:buNone/>
            </a:pPr>
            <a:endParaRPr lang="en-US" u="sng" dirty="0" smtClean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611522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212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6328" y="1143000"/>
            <a:ext cx="7487672" cy="55626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and final stage</a:t>
            </a:r>
          </a:p>
          <a:p>
            <a:r>
              <a:rPr lang="en-US" dirty="0" smtClean="0"/>
              <a:t>If you want to remember something more than briefly, you need to take certain steps: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i="1" dirty="0" smtClean="0"/>
              <a:t>Mechanical repetition / </a:t>
            </a:r>
          </a:p>
          <a:p>
            <a:pPr marL="0" indent="0">
              <a:buNone/>
            </a:pPr>
            <a:r>
              <a:rPr lang="en-US" i="1" dirty="0" smtClean="0"/>
              <a:t>Maintenance rehearsal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-Elaborative rehearsal </a:t>
            </a:r>
            <a:r>
              <a:rPr lang="en-US" dirty="0" smtClean="0"/>
              <a:t>– relating information to information that you already know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44462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953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Long-term Memory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is our capacity of memory?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Memory as reconstructive-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Schemas-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72231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3552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250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3  STAGES  of  MEMORY</vt:lpstr>
      <vt:lpstr>Sensory Memory</vt:lpstr>
      <vt:lpstr>Sensory Memory continued…</vt:lpstr>
      <vt:lpstr>Short-Term Memory</vt:lpstr>
      <vt:lpstr>Short – Term Memory continued…</vt:lpstr>
      <vt:lpstr>Long-Term Memory</vt:lpstr>
      <vt:lpstr>Long-term Memory continued…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 STAGES  of  MEMORY</dc:title>
  <dc:creator>Curt</dc:creator>
  <cp:lastModifiedBy>BHS</cp:lastModifiedBy>
  <cp:revision>7</cp:revision>
  <dcterms:created xsi:type="dcterms:W3CDTF">2011-12-07T03:55:15Z</dcterms:created>
  <dcterms:modified xsi:type="dcterms:W3CDTF">2011-12-07T15:20:25Z</dcterms:modified>
</cp:coreProperties>
</file>